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1.xml"/><Relationship Id="rId8" Type="http://schemas.openxmlformats.org/officeDocument/2006/relationships/slide" Target="../slides/slide8.xml"/><Relationship Id="rId7" Type="http://schemas.openxmlformats.org/officeDocument/2006/relationships/slide" Target="../slides/slide6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0" Type="http://schemas.openxmlformats.org/officeDocument/2006/relationships/slide" Target="../slides/slide1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1bb33c17b50b92f8#tid=688207054e75f9000925cd5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591e63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5286045ca&amp;cid=5286045ca&amp;vtp=1">
            <a:hlinkClick r:id="rId3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dd07ec636&amp;cid=dd07ec636&amp;vtp=1">
            <a:hlinkClick r:id="rId4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011efd89a&amp;cid=011efd89a&amp;vtp=1">
            <a:hlinkClick r:id="rId5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94ca3ea75&amp;cid=94ca3ea75&amp;vtp=1">
            <a:hlinkClick r:id="rId6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a6eee0abe&amp;cid=a6eee0abe&amp;vtp=1">
            <a:hlinkClick r:id="rId7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98cab3a48&amp;cid=98cab3a48&amp;vtp=1">
            <a:hlinkClick r:id="rId8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1a570e91e&amp;cid=1a570e91e&amp;vtp=1">
            <a:hlinkClick r:id="rId9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f4ee5e6bf&amp;cid=f4ee5e6bf&amp;vtp=1">
            <a:hlinkClick r:id="rId10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591e63e30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591e63e30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课时评价作业（一）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氓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228d5aa0?pid=591e63e30&amp;color=0,173,163&amp;vtp=1&amp;bt=1&amp;bbb=1"/>
          <p:cNvSpPr/>
          <p:nvPr/>
        </p:nvSpPr>
        <p:spPr>
          <a:xfrm>
            <a:off x="612648" y="466344"/>
            <a:ext cx="10963656" cy="59518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7_1#277ebc1fc?pid=8228d5aa0&amp;color=0,0,0&amp;vtp=1&amp;bbb=1"/>
          <p:cNvSpPr/>
          <p:nvPr/>
        </p:nvSpPr>
        <p:spPr>
          <a:xfrm>
            <a:off x="612648" y="1130364"/>
            <a:ext cx="10963656" cy="51796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阅读下面这首诗，完成题目。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谷风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（节选）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诗经·邶风》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习习谷风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以阴以雨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黾勉同心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不宜有怒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采葑采菲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无以下体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德音莫违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及尔同死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行道迟迟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中心有违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不远伊迩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薄送我畿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谁谓荼苦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其甘如荠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宴尔新昏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如兄如弟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泾以渭浊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湜湜其沚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宴尔新昏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不我屑以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毋逝我梁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毋发我笱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我躬不阅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遑恤我后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1a570e91e?pid=277ebc1fc&amp;color=0,0,0&amp;vtp=1&amp;bt=1&amp;bbb=1"/>
          <p:cNvSpPr/>
          <p:nvPr/>
        </p:nvSpPr>
        <p:spPr>
          <a:xfrm>
            <a:off x="612648" y="466344"/>
            <a:ext cx="10963656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9_1#1a570e91e.bracket?pid=277ebc1fc&amp;color=0,0,0&amp;vpa=12&amp;vtp=1"/>
          <p:cNvSpPr/>
          <p:nvPr/>
        </p:nvSpPr>
        <p:spPr>
          <a:xfrm>
            <a:off x="9157367" y="466344"/>
            <a:ext cx="515938" cy="491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8_2#1a570e91e.choices?pid=277ebc1fc&amp;color=0,0,0&amp;vtp=1&amp;bbb=1&amp;hb=1"/>
          <p:cNvSpPr/>
          <p:nvPr/>
        </p:nvSpPr>
        <p:spPr>
          <a:xfrm>
            <a:off x="612648" y="1011618"/>
            <a:ext cx="10963656" cy="5321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“习习谷风，以阴以雨”，描绘出山谷中大风呼啸、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阴雨连绵的景象，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既实写自然环境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，又象征女主人公被丈夫遗弃后的愁苦心境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哀伤氛围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“采葑采菲，无以下体”，运用比兴手法，借人们采摘蔓菁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、萝卜时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丢弃根茎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，指责丈夫背弃誓言，不念旧情。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“谁谓荼苦，其甘如荠”，女主人公将自己的遭遇与荼菜相比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荼菜的苦都比不上自己遭遇的痛苦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，同时以“甘如荠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”表明自己性格的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“毋逝我梁，毋发我笱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”，女主人公劝诫新妇不要到自己曾经修筑的鱼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坝上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，不要打开自己曾经设置的鱼篓，体现她对往昔生活的留恋与不舍。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0_1#1a570e91e?pid=277ebc1fc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C项，“甘如荠”并非表明女主人公性格坚忍，而是运用对比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荼菜之苦对比自己被丈夫遗弃后的痛苦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，说明即便苦如荼菜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，与自己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的遭遇相比都显得甘甜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，极言女主人公所受伤害之深。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4_1#f4ee5e6bf?pid=277ebc1fc&amp;color=0,0,0&amp;vtp=1&amp;bt=1&amp;bbb=1&amp;hb=1&amp;hltap=1"/>
          <p:cNvSpPr/>
          <p:nvPr/>
        </p:nvSpPr>
        <p:spPr>
          <a:xfrm>
            <a:off x="612648" y="468000"/>
            <a:ext cx="10963656" cy="5736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这首诗中的女主人公形象与《氓》中的女主人公形象有何异同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合诗歌内容简要分析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5_1#f4ee5e6bf?pid=277ebc1fc&amp;color=0,0,0&amp;vtp=1&amp;bt=1&amp;bbb=1&amp;hb=1&amp;hla=1"/>
          <p:cNvSpPr/>
          <p:nvPr/>
        </p:nvSpPr>
        <p:spPr>
          <a:xfrm>
            <a:off x="612648" y="1615953"/>
            <a:ext cx="10963656" cy="4516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1）相同点：都善良痴情。《氓》中，女子送男子过河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，期待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男子来迎娶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，被抛弃后仍回忆往昔；《谷风》（节选）中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，女子虽然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被丈夫遗弃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，但还回忆曾经，希望与丈夫同心到老。（2分）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2）不同点：①《氓》中的女子更具觉醒意识，从“反是不思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，亦已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”可以看出，女子在看清男子面目后，能果断与之决裂；②《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谷风》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节选）中的女子更多的是哀怨，如“行道迟迟，中心有违”“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毋逝我梁，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毋发我笱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。我躬不阅，遑恤我后”等诗句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，体现出女子被遗弃后的哀怨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和对过往生活的不舍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2_1#f4ee5e6bf?pid=277ebc1fc&amp;color=0,0,0&amp;vtp=1&amp;bt=1&amp;bbb=1&amp;hb=1"/>
          <p:cNvSpPr/>
          <p:nvPr/>
        </p:nvSpPr>
        <p:spPr>
          <a:xfrm>
            <a:off x="612648" y="468000"/>
            <a:ext cx="10963656" cy="1104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解答本题，要紧扣诗句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，通过分析两首诗中女主人公在丈夫变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心后的感情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、态度等细节，归纳其形象特点。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2_2#f4ee5e6bf?pid=277ebc1fc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谷风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诗经·邶风》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山谷中大风飒飒作响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，阴云满天，雨水流淌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。本应共同努力心心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，不该如此发怒把人损伤。采来蔓菁和萝卜，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却将根茎全抛光。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不要背弃往日的誓言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：“与你生死相依两不忘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。”踏上去路的脚步迟缓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踉跄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，心中充满了凄楚惆怅。只求近送几步不求远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，哪知仅送我到门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。谁说荼菜味苦难下咽，我吃来却像荠菜甜又香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。你们快乐地新结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2_2#f4ee5e6bf?pid=277ebc1fc&amp;color=0,0,0&amp;mp=1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姻缘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，亲密得就像兄弟一样。泾水因渭水流入而变浊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，水底却清澈如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故明晃晃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。你们快乐地新结姻缘，不要把我来诽谤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。别到我修筑的鱼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坝去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，也别碰我编织的捕鱼筐。我的自身还不能见容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，又怎能顾及我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去后的情况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1bc1614b?pid=591e63e30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5286045ca?pid=91bc1614b&amp;color=0,0,0&amp;vtp=1&amp;bbb=1"/>
          <p:cNvSpPr/>
          <p:nvPr/>
        </p:nvSpPr>
        <p:spPr>
          <a:xfrm>
            <a:off x="612648" y="1190317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对下列句中加点词语的解释，不正确的一项是（3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5286045ca.bracket?pid=91bc1614b&amp;color=0,0,0&amp;vpa=1&amp;vtp=1"/>
          <p:cNvSpPr/>
          <p:nvPr/>
        </p:nvSpPr>
        <p:spPr>
          <a:xfrm>
            <a:off x="9512967" y="1186507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3_BD.1_2#5286045ca.choices?pid=91bc1614b&amp;color=0,0,0&amp;vtp=1&amp;bbb=1"/>
          <p:cNvSpPr/>
          <p:nvPr/>
        </p:nvSpPr>
        <p:spPr>
          <a:xfrm>
            <a:off x="612648" y="183203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匪来贸丝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，来即我谋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即：就、靠近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于嗟女兮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，无与士耽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耽：沉溺、沉醉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自我徂尔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，三岁食贫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徂：往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言既遂矣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，至于暴矣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遂：于是</a:t>
            </a:r>
            <a:endParaRPr lang="en-US" altLang="zh-CN" sz="2800" dirty="0"/>
          </a:p>
        </p:txBody>
      </p:sp>
      <p:sp>
        <p:nvSpPr>
          <p:cNvPr id="6" name="QC_3_AS.3_1#5286045ca?pid=91bc1614b&amp;color=0,0,0&amp;vtp=1&amp;bbb=1"/>
          <p:cNvSpPr/>
          <p:nvPr/>
        </p:nvSpPr>
        <p:spPr>
          <a:xfrm>
            <a:off x="612648" y="438962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D项，遂：如愿。</a:t>
            </a:r>
            <a:endParaRPr lang="en-US" altLang="zh-CN" sz="2800" dirty="0"/>
          </a:p>
        </p:txBody>
      </p:sp>
      <p:sp>
        <p:nvSpPr>
          <p:cNvPr id="7" name="QC_3_BD.1_2#5286045ca.choices?pid=91bc1614b&amp;color=0,0,0&amp;vtp=1&amp;bbb=1&amp;zzd= 1"/>
          <p:cNvSpPr/>
          <p:nvPr/>
        </p:nvSpPr>
        <p:spPr>
          <a:xfrm>
            <a:off x="3428905" y="24924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_2#5286045ca.choices?pid=91bc1614b&amp;color=0,0,0&amp;vtp=1&amp;bbb=1&amp;zzd= 3"/>
          <p:cNvSpPr/>
          <p:nvPr/>
        </p:nvSpPr>
        <p:spPr>
          <a:xfrm>
            <a:off x="4119468" y="31401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_2#5286045ca.choices?pid=91bc1614b&amp;color=0,0,0&amp;vtp=1&amp;bbb=1&amp;zzd= 5"/>
          <p:cNvSpPr/>
          <p:nvPr/>
        </p:nvSpPr>
        <p:spPr>
          <a:xfrm>
            <a:off x="1985868" y="37878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_2#5286045ca.choices?pid=91bc1614b&amp;color=0,0,0&amp;vtp=1&amp;bbb=1&amp;zzd= 7"/>
          <p:cNvSpPr/>
          <p:nvPr/>
        </p:nvSpPr>
        <p:spPr>
          <a:xfrm>
            <a:off x="2006505" y="43541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_1#dd07ec636?pid=91bc1614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下列各句中的加点词语，古今意义相同的一项是（3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5_1#dd07ec636.bracket?pid=91bc1614b&amp;color=0,0,0&amp;vpa=2&amp;vtp=1"/>
          <p:cNvSpPr/>
          <p:nvPr/>
        </p:nvSpPr>
        <p:spPr>
          <a:xfrm>
            <a:off x="10059067" y="462534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4_2#dd07ec636.choices?pid=91bc1614b&amp;color=0,0,0&amp;vtp=1&amp;bbb=1"/>
          <p:cNvSpPr/>
          <p:nvPr/>
        </p:nvSpPr>
        <p:spPr>
          <a:xfrm>
            <a:off x="612648" y="111067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送子涉淇，至于顿丘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乘彼垝垣，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以望复关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将子无怒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，秋以为期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三岁为妇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，靡室劳矣</a:t>
            </a:r>
            <a:endParaRPr lang="en-US" altLang="zh-CN" sz="2800" dirty="0"/>
          </a:p>
        </p:txBody>
      </p:sp>
      <p:sp>
        <p:nvSpPr>
          <p:cNvPr id="5" name="QC_3_AS.6_1#dd07ec636?pid=91bc1614b&amp;color=0,0,0&amp;vtp=1&amp;bbb=1&amp;hb=1"/>
          <p:cNvSpPr/>
          <p:nvPr/>
        </p:nvSpPr>
        <p:spPr>
          <a:xfrm>
            <a:off x="612648" y="2387663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A项，古义：“至”，到，到达；“于”，介词，引出处所。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表示达到某种程度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；表示另提一事。B项，古今意义均为“墙”。C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：把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当作。今义：认为。D项，古义：多年。今义：表示年龄。</a:t>
            </a:r>
            <a:endParaRPr lang="en-US" altLang="zh-CN" sz="2800" dirty="0"/>
          </a:p>
        </p:txBody>
      </p:sp>
      <p:sp>
        <p:nvSpPr>
          <p:cNvPr id="6" name="QC_3_BD.4_2#dd07ec636.choices?pid=91bc1614b&amp;color=0,0,0&amp;vtp=1&amp;bbb=1&amp;zzd= 1"/>
          <p:cNvSpPr/>
          <p:nvPr/>
        </p:nvSpPr>
        <p:spPr>
          <a:xfrm>
            <a:off x="30733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4_2#dd07ec636.choices?pid=91bc1614b&amp;color=0,0,0&amp;vtp=1&amp;bbb=1&amp;zzd= 1"/>
          <p:cNvSpPr/>
          <p:nvPr/>
        </p:nvSpPr>
        <p:spPr>
          <a:xfrm>
            <a:off x="34289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4_2#dd07ec636.choices?pid=91bc1614b&amp;color=0,0,0&amp;vtp=1&amp;bbb=1&amp;zzd= 1"/>
          <p:cNvSpPr/>
          <p:nvPr/>
        </p:nvSpPr>
        <p:spPr>
          <a:xfrm>
            <a:off x="79313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4_2#dd07ec636.choices?pid=91bc1614b&amp;color=0,0,0&amp;vtp=1&amp;bbb=1&amp;zzd= 3"/>
          <p:cNvSpPr/>
          <p:nvPr/>
        </p:nvSpPr>
        <p:spPr>
          <a:xfrm>
            <a:off x="34082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4_2#dd07ec636.choices?pid=91bc1614b&amp;color=0,0,0&amp;vtp=1&amp;bbb=1&amp;zzd= 3"/>
          <p:cNvSpPr/>
          <p:nvPr/>
        </p:nvSpPr>
        <p:spPr>
          <a:xfrm>
            <a:off x="3763868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4_2#dd07ec636.choices?pid=91bc1614b&amp;color=0,0,0&amp;vtp=1&amp;bbb=1&amp;zzd= 3"/>
          <p:cNvSpPr/>
          <p:nvPr/>
        </p:nvSpPr>
        <p:spPr>
          <a:xfrm>
            <a:off x="68852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4_2#dd07ec636.choices?pid=91bc1614b&amp;color=0,0,0&amp;vtp=1&amp;bbb=1&amp;zzd= 3"/>
          <p:cNvSpPr/>
          <p:nvPr/>
        </p:nvSpPr>
        <p:spPr>
          <a:xfrm>
            <a:off x="7240810" y="23374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7_1#011efd89a?pid=91bc1614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下列对文中句子的句式判断，不正确的一项是（3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8_1#011efd89a.bracket?pid=91bc1614b&amp;color=0,0,0&amp;vpa=3&amp;vtp=1"/>
          <p:cNvSpPr/>
          <p:nvPr/>
        </p:nvSpPr>
        <p:spPr>
          <a:xfrm>
            <a:off x="95129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7_2#011efd89a.choices?pid=91bc1614b&amp;color=0,0,0&amp;vtp=1&amp;bbb=1"/>
          <p:cNvSpPr/>
          <p:nvPr/>
        </p:nvSpPr>
        <p:spPr>
          <a:xfrm>
            <a:off x="612648" y="111067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匪我愆期，子无良媒（判断句）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将子无怒，秋以为期（宾语前置句）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氓之蚩蚩，抱布贸丝（定语后置句）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兄弟不知，咥其笑矣（省略句）</a:t>
            </a:r>
            <a:endParaRPr lang="en-US" altLang="zh-CN" sz="2800" dirty="0"/>
          </a:p>
        </p:txBody>
      </p:sp>
      <p:sp>
        <p:nvSpPr>
          <p:cNvPr id="5" name="QC_3_AS.9_1#011efd89a?pid=91bc1614b&amp;color=0,0,0&amp;vtp=1&amp;bbb=1&amp;hb=1"/>
          <p:cNvSpPr/>
          <p:nvPr/>
        </p:nvSpPr>
        <p:spPr>
          <a:xfrm>
            <a:off x="612648" y="3676078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C项，“氓之蚩蚩，抱布贸丝”不是定语后置句，“之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”用于主语和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谓语之间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，取消句子的独立性。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94ca3ea75?pid=91bc1614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下列各句中的加点词语，没有活用的一项是（3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94ca3ea75.bracket?pid=91bc1614b&amp;color=0,0,0&amp;vpa=4&amp;vtp=1"/>
          <p:cNvSpPr/>
          <p:nvPr/>
        </p:nvSpPr>
        <p:spPr>
          <a:xfrm>
            <a:off x="91573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0_2#94ca3ea75.choices?pid=91bc1614b&amp;color=0,0,0&amp;vtp=1&amp;bbb=1"/>
          <p:cNvSpPr/>
          <p:nvPr/>
        </p:nvSpPr>
        <p:spPr>
          <a:xfrm>
            <a:off x="612648" y="1110678"/>
            <a:ext cx="10963656" cy="12108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27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自我徂尔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，三岁食贫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士也罔极，二三其德</a:t>
            </a:r>
            <a:endParaRPr lang="en-US" altLang="zh-CN" sz="2800" dirty="0"/>
          </a:p>
          <a:p>
            <a:pPr latinLnBrk="1">
              <a:lnSpc>
                <a:spcPts val="5000"/>
              </a:lnSpc>
              <a:tabLst>
                <a:tab pos="558927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夙兴夜寐，靡有朝矣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信誓旦旦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，不思其反</a:t>
            </a:r>
            <a:endParaRPr lang="en-US" altLang="zh-CN" sz="2800" dirty="0"/>
          </a:p>
        </p:txBody>
      </p:sp>
      <p:sp>
        <p:nvSpPr>
          <p:cNvPr id="5" name="QC_3_AS.12_1#94ca3ea75?pid=91bc1614b&amp;color=0,0,0&amp;vtp=1&amp;bbb=1&amp;hb=1"/>
          <p:cNvSpPr/>
          <p:nvPr/>
        </p:nvSpPr>
        <p:spPr>
          <a:xfrm>
            <a:off x="612648" y="24003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A项，形容词作名词，贫苦的生活。B项，数词作动词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，反复无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，感情不专一。C项，名词作状语，在夜晚。</a:t>
            </a:r>
            <a:endParaRPr lang="en-US" altLang="zh-CN" sz="2800" dirty="0"/>
          </a:p>
        </p:txBody>
      </p:sp>
      <p:sp>
        <p:nvSpPr>
          <p:cNvPr id="6" name="QC_3_BD.10_2#94ca3ea75.choices?pid=91bc1614b&amp;color=0,0,0&amp;vtp=1&amp;bbb=1&amp;zzd= 1"/>
          <p:cNvSpPr/>
          <p:nvPr/>
        </p:nvSpPr>
        <p:spPr>
          <a:xfrm>
            <a:off x="4140105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0_2#94ca3ea75.choices?pid=91bc1614b&amp;color=0,0,0&amp;vtp=1&amp;bbb=1&amp;zzd= 1"/>
          <p:cNvSpPr/>
          <p:nvPr/>
        </p:nvSpPr>
        <p:spPr>
          <a:xfrm>
            <a:off x="86425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0_2#94ca3ea75.choices?pid=91bc1614b&amp;color=0,0,0&amp;vtp=1&amp;bbb=1&amp;zzd= 1"/>
          <p:cNvSpPr/>
          <p:nvPr/>
        </p:nvSpPr>
        <p:spPr>
          <a:xfrm>
            <a:off x="8998172" y="177107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0_2#94ca3ea75.choices?pid=91bc1614b&amp;color=0,0,0&amp;vtp=1&amp;bbb=1&amp;zzd= 3"/>
          <p:cNvSpPr/>
          <p:nvPr/>
        </p:nvSpPr>
        <p:spPr>
          <a:xfrm>
            <a:off x="1985868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0_2#94ca3ea75.choices?pid=91bc1614b&amp;color=0,0,0&amp;vtp=1&amp;bbb=1&amp;zzd= 3"/>
          <p:cNvSpPr/>
          <p:nvPr/>
        </p:nvSpPr>
        <p:spPr>
          <a:xfrm>
            <a:off x="9730010" y="23400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a6eee0abe?pid=91bc1614b&amp;color=0,0,0&amp;vtp=1&amp;bt=1&amp;bbb=1"/>
          <p:cNvSpPr/>
          <p:nvPr/>
        </p:nvSpPr>
        <p:spPr>
          <a:xfrm>
            <a:off x="612648" y="466344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a6eee0abe.bracket?pid=91bc1614b&amp;color=0,0,0&amp;vpa=5&amp;vtp=1"/>
          <p:cNvSpPr/>
          <p:nvPr/>
        </p:nvSpPr>
        <p:spPr>
          <a:xfrm>
            <a:off x="10579767" y="46253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3_2#a6eee0abe.choices?pid=91bc1614b&amp;color=0,0,0&amp;vtp=1&amp;bbb=1&amp;hb=1"/>
          <p:cNvSpPr/>
          <p:nvPr/>
        </p:nvSpPr>
        <p:spPr>
          <a:xfrm>
            <a:off x="612648" y="1110678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“匪我愆期”中的“期”与“死期至矣”（《促织》）中的“期”意思相同。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“犹可说也”中的“说”与“及郡下,诣太守,说如此”（《桃花源记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“说”意思不同。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“将子无怒”中的“将”与“出郭相扶将”（《木兰诗》）中的“将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”意思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六经，指六部儒家经典著作，是孔子整理而成的六部先秦古籍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《诗》《书》《礼》《乐》《易》《春秋》。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5_1#a6eee0abe?pid=91bc1614b&amp;color=0,0,0&amp;vtp=1&amp;bt=1&amp;bbb=1&amp;h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C项，“将子无怒”中的“将”是“愿，请”的意思；“出郭相扶将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“将”是“扶持”的意思。二者意思不同。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6_1#98cab3a48?pid=91bc1614b&amp;color=0,0,0&amp;vtp=1&amp;bt=1&amp;bbb=1"/>
          <p:cNvSpPr/>
          <p:nvPr/>
        </p:nvSpPr>
        <p:spPr>
          <a:xfrm>
            <a:off x="612648" y="468000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17_1#5dc020bd1?pid=98cab3a48&amp;color=0,0,0&amp;vtp=1&amp;bbb=1&amp;hb=1"/>
          <p:cNvSpPr/>
          <p:nvPr/>
        </p:nvSpPr>
        <p:spPr>
          <a:xfrm>
            <a:off x="612648" y="1111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《氓》中，写男女主人公少年时代一起玩耍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、尽情说笑的两句是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4_AN.18_1#5dc020bd1.blank?pid=98cab3a48&amp;color=0,0,0&amp;vpa=6&amp;vtp=1&amp;bbb=1"/>
          <p:cNvSpPr/>
          <p:nvPr/>
        </p:nvSpPr>
        <p:spPr>
          <a:xfrm>
            <a:off x="780129" y="1707583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总角之宴</a:t>
            </a:r>
            <a:endParaRPr lang="en-US" altLang="zh-CN" sz="2800" dirty="0"/>
          </a:p>
        </p:txBody>
      </p:sp>
      <p:sp>
        <p:nvSpPr>
          <p:cNvPr id="5" name="QB_4_AN.19_1#5dc020bd1.blank?pid=98cab3a48&amp;color=0,0,0&amp;vpa=7&amp;vtp=1&amp;bbb=1"/>
          <p:cNvSpPr/>
          <p:nvPr/>
        </p:nvSpPr>
        <p:spPr>
          <a:xfrm>
            <a:off x="2913729" y="1707583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言笑晏晏</a:t>
            </a:r>
            <a:endParaRPr lang="en-US" altLang="zh-CN" sz="2800" dirty="0"/>
          </a:p>
        </p:txBody>
      </p:sp>
      <p:sp>
        <p:nvSpPr>
          <p:cNvPr id="6" name="QB_4_BD.20_1#54b4ee81e?pid=98cab3a48&amp;color=0,0,0&amp;vtp=1&amp;bbb=1&amp;hb=1"/>
          <p:cNvSpPr/>
          <p:nvPr/>
        </p:nvSpPr>
        <p:spPr>
          <a:xfrm>
            <a:off x="612648" y="238830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《氓》中，女子回顾过往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，当初男子的承诺与后来男子的变心形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成强烈反差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，令人唏嘘。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出了男子曾经诚恳许诺的样子和女子对男子违背誓言的意外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4_AN.21_1#54b4ee81e.blank?pid=98cab3a48&amp;color=0,0,0&amp;vpa=8&amp;vtp=1&amp;bbb=1"/>
          <p:cNvSpPr/>
          <p:nvPr/>
        </p:nvSpPr>
        <p:spPr>
          <a:xfrm>
            <a:off x="5402930" y="300552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信誓旦旦</a:t>
            </a:r>
            <a:endParaRPr lang="en-US" altLang="zh-CN" sz="2800" dirty="0"/>
          </a:p>
        </p:txBody>
      </p:sp>
      <p:sp>
        <p:nvSpPr>
          <p:cNvPr id="8" name="QB_4_AN.22_1#54b4ee81e.blank?pid=98cab3a48&amp;color=0,0,0&amp;vpa=9&amp;vtp=1&amp;bbb=1"/>
          <p:cNvSpPr/>
          <p:nvPr/>
        </p:nvSpPr>
        <p:spPr>
          <a:xfrm>
            <a:off x="7536530" y="3005523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不思其反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9932cca3b?pid=98cab3a48&amp;color=0,0,0&amp;vtp=1&amp;bt=1&amp;bbb=1&amp;hb=1"/>
          <p:cNvSpPr/>
          <p:nvPr/>
        </p:nvSpPr>
        <p:spPr>
          <a:xfrm>
            <a:off x="612648" y="46634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成语有“望穿秋水”，《氓》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中“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”两句通过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登高远望的动作描写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，表现出女子对男子的思念之情，意境与之相仿。</a:t>
            </a:r>
            <a:endParaRPr lang="en-US" altLang="zh-CN" sz="2800" spc="-50" dirty="0"/>
          </a:p>
        </p:txBody>
      </p:sp>
      <p:sp>
        <p:nvSpPr>
          <p:cNvPr id="3" name="QB_4_AN.24_1#9932cca3b.blank?pid=98cab3a48&amp;color=0,0,0&amp;vpa=10&amp;vtp=1&amp;bbb=1"/>
          <p:cNvSpPr/>
          <p:nvPr/>
        </p:nvSpPr>
        <p:spPr>
          <a:xfrm>
            <a:off x="6133180" y="435865"/>
            <a:ext cx="16557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乘彼垝垣</a:t>
            </a:r>
            <a:endParaRPr lang="en-US" altLang="zh-CN" sz="2800" spc="-50" dirty="0"/>
          </a:p>
        </p:txBody>
      </p:sp>
      <p:sp>
        <p:nvSpPr>
          <p:cNvPr id="4" name="QB_4_AN.25_1#9932cca3b.blank?pid=98cab3a48&amp;color=0,0,0&amp;vpa=11&amp;vtp=1&amp;bbb=1"/>
          <p:cNvSpPr/>
          <p:nvPr/>
        </p:nvSpPr>
        <p:spPr>
          <a:xfrm>
            <a:off x="8196930" y="435865"/>
            <a:ext cx="165576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以望复关</a:t>
            </a:r>
            <a:endParaRPr lang="en-US" altLang="zh-CN" sz="2800" spc="-50" dirty="0"/>
          </a:p>
        </p:txBody>
      </p:sp>
      <p:sp>
        <p:nvSpPr>
          <p:cNvPr id="5" name="QB_4_AN.26_1#9932cca3b?pid=98cab3a48&amp;color=0,0,0&amp;vtp=1&amp;bbb=1"/>
          <p:cNvSpPr/>
          <p:nvPr/>
        </p:nvSpPr>
        <p:spPr>
          <a:xfrm>
            <a:off x="612648" y="1754378"/>
            <a:ext cx="10963656" cy="56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2815</Words>
  <Application>WPS 演示</Application>
  <PresentationFormat>宽屏</PresentationFormat>
  <Paragraphs>160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3</cp:revision>
  <dcterms:created xsi:type="dcterms:W3CDTF">2025-07-25T04:11:00Z</dcterms:created>
  <dcterms:modified xsi:type="dcterms:W3CDTF">2025-09-04T02:39:25Z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5F200DD65D9B445890290FFE14AE1C55_12</vt:lpwstr>
  </property>
  <property fmtid="{D5CDD505-2E9C-101B-9397-08002B2CF9AE}" pid="3" name="KSOProductBuildVer">
    <vt:lpwstr>2052-12.1.0.22529</vt:lpwstr>
  </property>
</Properties>
</file>